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98" r:id="rId3"/>
    <p:sldId id="557" r:id="rId4"/>
    <p:sldId id="558" r:id="rId5"/>
    <p:sldId id="546" r:id="rId6"/>
    <p:sldId id="547" r:id="rId7"/>
    <p:sldId id="548" r:id="rId8"/>
    <p:sldId id="550" r:id="rId9"/>
    <p:sldId id="554" r:id="rId10"/>
    <p:sldId id="483" r:id="rId11"/>
    <p:sldId id="553" r:id="rId12"/>
    <p:sldId id="555" r:id="rId13"/>
    <p:sldId id="556" r:id="rId14"/>
    <p:sldId id="311" r:id="rId15"/>
  </p:sldIdLst>
  <p:sldSz cx="9144000" cy="5143500" type="screen16x9"/>
  <p:notesSz cx="6858000" cy="9144000"/>
  <p:embeddedFontLst>
    <p:embeddedFont>
      <p:font typeface="Dosis" panose="020B0604020202020204" charset="0"/>
      <p:regular r:id="rId17"/>
      <p:bold r:id="rId18"/>
    </p:embeddedFont>
    <p:embeddedFont>
      <p:font typeface="Source Sans Pro" panose="020B0503030403020204" pitchFamily="34" charset="0"/>
      <p:regular r:id="rId19"/>
      <p:bold r:id="rId20"/>
      <p:italic r:id="rId21"/>
      <p:boldItalic r:id="rId22"/>
    </p:embeddedFont>
    <p:embeddedFont>
      <p:font typeface="Wingdings 2" panose="05020102010507070707" pitchFamily="18" charset="2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5665"/>
    <a:srgbClr val="A7E5E9"/>
    <a:srgbClr val="A7C6E9"/>
    <a:srgbClr val="B2E8EC"/>
    <a:srgbClr val="C7EEF1"/>
    <a:srgbClr val="C4E1EE"/>
    <a:srgbClr val="BCD4EE"/>
    <a:srgbClr val="A9D4E7"/>
    <a:srgbClr val="AACAC7"/>
    <a:srgbClr val="0DB7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96514-1AA1-4EE5-A447-7E556EC08B63}">
  <a:tblStyle styleId="{B3896514-1AA1-4EE5-A447-7E556EC08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EE65728-0D21-4A9D-A831-D487195EC5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>
        <p:scale>
          <a:sx n="100" d="100"/>
          <a:sy n="100" d="100"/>
        </p:scale>
        <p:origin x="2034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3891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46821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06171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9782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6685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855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5950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97743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168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-150" y="4156675"/>
            <a:ext cx="9144000" cy="27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150" y="0"/>
            <a:ext cx="9144000" cy="415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525225"/>
            <a:ext cx="530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10800000">
            <a:off x="-150" y="3082200"/>
            <a:ext cx="9144000" cy="68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flipH="1">
            <a:off x="-150" y="0"/>
            <a:ext cx="9144000" cy="308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1907659"/>
            <a:ext cx="5008200" cy="10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200" cy="6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10800000">
            <a:off x="-150" y="3769825"/>
            <a:ext cx="9144000" cy="687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-150" y="0"/>
            <a:ext cx="9144000" cy="376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616475" y="0"/>
            <a:ext cx="5910900" cy="3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▸"/>
              <a:defRPr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⬩"/>
              <a:defRPr i="1">
                <a:solidFill>
                  <a:srgbClr val="FFFFFF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⬞"/>
              <a:defRPr i="1">
                <a:solidFill>
                  <a:srgbClr val="FFFFFF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i="1">
                <a:solidFill>
                  <a:srgbClr val="FFFFFF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367052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dk2"/>
                </a:solidFill>
              </a:rPr>
              <a:t>”</a:t>
            </a:r>
            <a:endParaRPr sz="7200" b="1">
              <a:solidFill>
                <a:schemeClr val="dk2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⬞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background">
  <p:cSld name="TITLE_ONLY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 flipH="1">
            <a:off x="-75" y="0"/>
            <a:ext cx="1851600" cy="5143500"/>
          </a:xfrm>
          <a:prstGeom prst="rect">
            <a:avLst/>
          </a:prstGeom>
          <a:solidFill>
            <a:srgbClr val="0DB7C4">
              <a:alpha val="3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/>
          <p:nvPr/>
        </p:nvSpPr>
        <p:spPr>
          <a:xfrm flipH="1">
            <a:off x="-75" y="0"/>
            <a:ext cx="1851600" cy="11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235225" y="1292400"/>
            <a:ext cx="13812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1851600" cy="114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▹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▸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⬩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⬞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algn="ctr" rtl="0"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>
            <a:spLocks noGrp="1"/>
          </p:cNvSpPr>
          <p:nvPr>
            <p:ph type="ctrTitle"/>
          </p:nvPr>
        </p:nvSpPr>
        <p:spPr>
          <a:xfrm>
            <a:off x="685799" y="1862281"/>
            <a:ext cx="7155493" cy="16697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Networking for Software Developers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406ED5-8A90-D624-45E6-1C13B2856D14}"/>
              </a:ext>
            </a:extLst>
          </p:cNvPr>
          <p:cNvSpPr/>
          <p:nvPr/>
        </p:nvSpPr>
        <p:spPr>
          <a:xfrm>
            <a:off x="487679" y="1862280"/>
            <a:ext cx="60333" cy="166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E33290-A7FA-32C0-4DA3-F46CD621E22D}"/>
              </a:ext>
            </a:extLst>
          </p:cNvPr>
          <p:cNvSpPr txBox="1"/>
          <p:nvPr/>
        </p:nvSpPr>
        <p:spPr>
          <a:xfrm>
            <a:off x="685799" y="4152900"/>
            <a:ext cx="45720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>
              <a:buClr>
                <a:schemeClr val="lt1"/>
              </a:buClr>
              <a:buSzPts val="6000"/>
              <a:buFont typeface="Dosis"/>
              <a:buNone/>
              <a:defRPr sz="6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CA" sz="1400" dirty="0">
                <a:solidFill>
                  <a:srgbClr val="415665"/>
                </a:solidFill>
              </a:rPr>
              <a:t>Lecture 4 – Part 2 </a:t>
            </a:r>
            <a:r>
              <a:rPr lang="en-CA" sz="1400">
                <a:solidFill>
                  <a:srgbClr val="415665"/>
                </a:solidFill>
              </a:rPr>
              <a:t>– Summer </a:t>
            </a:r>
            <a:r>
              <a:rPr lang="en-CA" sz="1400" dirty="0">
                <a:solidFill>
                  <a:srgbClr val="415665"/>
                </a:solidFill>
              </a:rPr>
              <a:t>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Interface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Operator Overloading – modify or extend operator’s function beyond its pre-defined operation for user-defined classes or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/>
              <a:t>Implemented with "double underscore" functions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394317-98E6-C17F-B5DB-A32F3FD49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315923"/>
              </p:ext>
            </p:extLst>
          </p:nvPr>
        </p:nvGraphicFramePr>
        <p:xfrm>
          <a:off x="844424" y="1538075"/>
          <a:ext cx="7630049" cy="275918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987678">
                  <a:extLst>
                    <a:ext uri="{9D8B030D-6E8A-4147-A177-3AD203B41FA5}">
                      <a16:colId xmlns:a16="http://schemas.microsoft.com/office/drawing/2014/main" val="2133421646"/>
                    </a:ext>
                  </a:extLst>
                </a:gridCol>
                <a:gridCol w="5642371">
                  <a:extLst>
                    <a:ext uri="{9D8B030D-6E8A-4147-A177-3AD203B41FA5}">
                      <a16:colId xmlns:a16="http://schemas.microsoft.com/office/drawing/2014/main" val="2260589552"/>
                    </a:ext>
                  </a:extLst>
                </a:gridCol>
              </a:tblGrid>
              <a:tr h="531661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Colour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Packet Type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547500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Light purple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TCP (Transmission Control Protocol)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7304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Light blue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UDP (User Datagram Protocol)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8541223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Packets with errors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09165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Light green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HTTP (Hypertext Transfer Protocol)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031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4616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Interface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Operator Overloading – modify or extend operator’s function beyond its pre-defined operation for user-defined classes or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/>
              <a:t>Implemented with "double underscore" functions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394317-98E6-C17F-B5DB-A32F3FD49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273098"/>
              </p:ext>
            </p:extLst>
          </p:nvPr>
        </p:nvGraphicFramePr>
        <p:xfrm>
          <a:off x="844424" y="1538075"/>
          <a:ext cx="7630049" cy="275918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987678">
                  <a:extLst>
                    <a:ext uri="{9D8B030D-6E8A-4147-A177-3AD203B41FA5}">
                      <a16:colId xmlns:a16="http://schemas.microsoft.com/office/drawing/2014/main" val="2133421646"/>
                    </a:ext>
                  </a:extLst>
                </a:gridCol>
                <a:gridCol w="5642371">
                  <a:extLst>
                    <a:ext uri="{9D8B030D-6E8A-4147-A177-3AD203B41FA5}">
                      <a16:colId xmlns:a16="http://schemas.microsoft.com/office/drawing/2014/main" val="2260589552"/>
                    </a:ext>
                  </a:extLst>
                </a:gridCol>
              </a:tblGrid>
              <a:tr h="531661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Colour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Packet Type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547500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Light pink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ICMP (Internet Control Message Protocol)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7304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Light yellow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SMB (Server Message Block)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8541223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Red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Abort or Reset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09165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031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578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Filters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Apply filters via: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 In the Display Filter window (top of the screen)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By highlighting a packet (or a portion of a packet) and right-clicking on the packet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Filters use  Boolean expressions based on values and conditions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Apply multiple filters by chaining expressions together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Supports </a:t>
            </a:r>
            <a:r>
              <a:rPr lang="en-CA" sz="1800" dirty="0" err="1"/>
              <a:t>RegEx</a:t>
            </a:r>
            <a:r>
              <a:rPr lang="en-CA" sz="1800" dirty="0"/>
              <a:t> (based on Perl regex syntax)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950244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Filters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Operator Overloading – modify or extend operator’s function beyond its pre-defined operation for user-defined classes or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/>
              <a:t>Implemented with "double underscore" functions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394317-98E6-C17F-B5DB-A32F3FD490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014820"/>
              </p:ext>
            </p:extLst>
          </p:nvPr>
        </p:nvGraphicFramePr>
        <p:xfrm>
          <a:off x="844424" y="1538075"/>
          <a:ext cx="7630049" cy="275918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3156076">
                  <a:extLst>
                    <a:ext uri="{9D8B030D-6E8A-4147-A177-3AD203B41FA5}">
                      <a16:colId xmlns:a16="http://schemas.microsoft.com/office/drawing/2014/main" val="2133421646"/>
                    </a:ext>
                  </a:extLst>
                </a:gridCol>
                <a:gridCol w="4473973">
                  <a:extLst>
                    <a:ext uri="{9D8B030D-6E8A-4147-A177-3AD203B41FA5}">
                      <a16:colId xmlns:a16="http://schemas.microsoft.com/office/drawing/2014/main" val="2260589552"/>
                    </a:ext>
                  </a:extLst>
                </a:gridCol>
              </a:tblGrid>
              <a:tr h="531661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Expression Type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None/>
                      </a:pPr>
                      <a:r>
                        <a:rPr lang="en-CA" sz="1600" b="1" i="0" u="none" strike="noStrike" cap="none" dirty="0">
                          <a:solidFill>
                            <a:schemeClr val="bg1"/>
                          </a:solidFill>
                          <a:latin typeface="Source Sans Pro"/>
                          <a:ea typeface="Source Sans Pro"/>
                          <a:cs typeface="+mn-cs"/>
                          <a:sym typeface="Source Sans Pro"/>
                        </a:rPr>
                        <a:t>Symbol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3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547500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Equal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== , eq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7304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And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&amp;&amp;, and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8541223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||, or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09165"/>
                  </a:ext>
                </a:extLst>
              </a:tr>
              <a:tr h="55688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not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600" b="0" i="0" u="none" strike="noStrike" cap="none" dirty="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+mn-cs"/>
                          <a:sym typeface="Arial"/>
                        </a:rPr>
                        <a:t>! (do not use !=)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031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292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EA971-7056-6747-B35B-2B7A833B9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19FD71-0450-6301-1AF4-F361E7481981}"/>
              </a:ext>
            </a:extLst>
          </p:cNvPr>
          <p:cNvSpPr>
            <a:spLocks noChangeAspect="1"/>
          </p:cNvSpPr>
          <p:nvPr/>
        </p:nvSpPr>
        <p:spPr>
          <a:xfrm>
            <a:off x="4391925" y="3921750"/>
            <a:ext cx="360000" cy="360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341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9024" y="0"/>
            <a:ext cx="3553200" cy="1140000"/>
          </a:xfr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dk2"/>
              </a:buClr>
              <a:buSzPts val="2400"/>
            </a:pPr>
            <a:r>
              <a:rPr lang="en-CA" sz="3600" dirty="0">
                <a:solidFill>
                  <a:schemeClr val="dk2"/>
                </a:solidFill>
              </a:rPr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169023" y="1550988"/>
            <a:ext cx="5169600" cy="33877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2000" dirty="0"/>
              <a:t>Networking Basics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2000" dirty="0"/>
              <a:t>Network Devices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2000" dirty="0"/>
              <a:t>Wireshark</a:t>
            </a:r>
          </a:p>
        </p:txBody>
      </p:sp>
    </p:spTree>
    <p:extLst>
      <p:ext uri="{BB962C8B-B14F-4D97-AF65-F5344CB8AC3E}">
        <p14:creationId xmlns:p14="http://schemas.microsoft.com/office/powerpoint/2010/main" val="1370514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33E68-45BC-2DAC-7EF1-330902F7A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07659"/>
            <a:ext cx="6718300" cy="1045200"/>
          </a:xfrm>
        </p:spPr>
        <p:txBody>
          <a:bodyPr/>
          <a:lstStyle/>
          <a:p>
            <a:r>
              <a:rPr lang="en-CA" dirty="0"/>
              <a:t>Wireshark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26D8B-A924-DC37-9F79-AFDC0067CD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0DB7C4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0DB7C4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2450284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Free and open-source packet analyzer that is used for network troubleshooting, analysis, protocol development and education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Available on major platforms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Similar to other packet sniffer, the software performs: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Packet Capture – listens to a network connection in real time and then grabs entire streams of traffic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Filtering – slicing and dicing all of this random live data via filters in order to obtain required information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Visualization – facilitates the exploration of network packets and streams via visual means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CA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560476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Not an intrusion detection system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Does not have the capacity to warn about illegal or unwanted activities on the  network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Only supports analysis (i.e., figure out what is really going on)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Does not have the capacity to manipulate packet data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Form of </a:t>
            </a:r>
            <a:r>
              <a:rPr lang="en-CA" sz="1800" dirty="0" err="1"/>
              <a:t>snopping</a:t>
            </a:r>
            <a:endParaRPr lang="en-CA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Alternatives include: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snoop (Solaris), </a:t>
            </a:r>
            <a:r>
              <a:rPr lang="en-CA" sz="1800" dirty="0" err="1"/>
              <a:t>tcpdump</a:t>
            </a:r>
            <a:r>
              <a:rPr lang="en-CA" sz="1800" dirty="0"/>
              <a:t> (Linux), etc.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CA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3880724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Installation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07A81A-FBDD-C6B4-4A75-127574A2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424" y="1538075"/>
            <a:ext cx="7630051" cy="3387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Windows: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https://www.wireshark.org/download.html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/>
              <a:t>Linux or Mac: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$ </a:t>
            </a:r>
            <a:r>
              <a:rPr lang="en-CA" sz="1800" dirty="0" err="1"/>
              <a:t>sudo</a:t>
            </a:r>
            <a:r>
              <a:rPr lang="en-CA" sz="1800" dirty="0"/>
              <a:t> apt-get install </a:t>
            </a:r>
            <a:r>
              <a:rPr lang="en-CA" sz="1800" dirty="0" err="1"/>
              <a:t>wireshark</a:t>
            </a:r>
            <a:endParaRPr lang="en-CA" sz="1800" dirty="0"/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CA" sz="1800" dirty="0"/>
              <a:t>Note: Some Linux distros come with Wireshark pre-installed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1379700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7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885C4C-5C35-45AB-EA1E-412E13C81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918" y="1538075"/>
            <a:ext cx="4948164" cy="33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22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8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F939D48-280A-BA29-4EE8-0A9454DE8CAB}"/>
              </a:ext>
            </a:extLst>
          </p:cNvPr>
          <p:cNvGrpSpPr/>
          <p:nvPr/>
        </p:nvGrpSpPr>
        <p:grpSpPr>
          <a:xfrm>
            <a:off x="1104900" y="1603447"/>
            <a:ext cx="7369575" cy="3170411"/>
            <a:chOff x="887212" y="1746322"/>
            <a:chExt cx="7369575" cy="31704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D901008-FB58-8EC4-F3E3-24CEEE2FA4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7212" y="3086322"/>
              <a:ext cx="7369575" cy="74293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E91177-F8BD-4728-B01D-BCD87A5CF072}"/>
                </a:ext>
              </a:extLst>
            </p:cNvPr>
            <p:cNvSpPr/>
            <p:nvPr/>
          </p:nvSpPr>
          <p:spPr>
            <a:xfrm>
              <a:off x="1551243" y="1777518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Start Capture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88F016-4C81-B002-BA92-ADB0D18F8903}"/>
                </a:ext>
              </a:extLst>
            </p:cNvPr>
            <p:cNvSpPr/>
            <p:nvPr/>
          </p:nvSpPr>
          <p:spPr>
            <a:xfrm>
              <a:off x="2371033" y="2251787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Stop Capture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3003222-6C01-1766-1368-0E8FC976B772}"/>
                </a:ext>
              </a:extLst>
            </p:cNvPr>
            <p:cNvSpPr/>
            <p:nvPr/>
          </p:nvSpPr>
          <p:spPr>
            <a:xfrm>
              <a:off x="2235712" y="4234253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Restart Capture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1678BEF-C47B-9483-0E75-5428A14EF877}"/>
                </a:ext>
              </a:extLst>
            </p:cNvPr>
            <p:cNvCxnSpPr>
              <a:cxnSpLocks/>
              <a:stCxn id="7" idx="2"/>
              <a:endCxn id="25" idx="7"/>
            </p:cNvCxnSpPr>
            <p:nvPr/>
          </p:nvCxnSpPr>
          <p:spPr>
            <a:xfrm flipH="1">
              <a:off x="1135599" y="1992962"/>
              <a:ext cx="1056106" cy="135174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2210A52-B24E-F338-62D1-16E37B9C9EB4}"/>
                </a:ext>
              </a:extLst>
            </p:cNvPr>
            <p:cNvCxnSpPr>
              <a:cxnSpLocks/>
              <a:stCxn id="8" idx="2"/>
              <a:endCxn id="30" idx="7"/>
            </p:cNvCxnSpPr>
            <p:nvPr/>
          </p:nvCxnSpPr>
          <p:spPr>
            <a:xfrm flipH="1">
              <a:off x="1463246" y="2467231"/>
              <a:ext cx="1548249" cy="88151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8ED00C1-D7DA-0872-3EF3-ABFF8699008D}"/>
                </a:ext>
              </a:extLst>
            </p:cNvPr>
            <p:cNvCxnSpPr>
              <a:cxnSpLocks/>
              <a:stCxn id="9" idx="0"/>
              <a:endCxn id="31" idx="5"/>
            </p:cNvCxnSpPr>
            <p:nvPr/>
          </p:nvCxnSpPr>
          <p:spPr>
            <a:xfrm flipH="1" flipV="1">
              <a:off x="1803402" y="3538963"/>
              <a:ext cx="1072772" cy="6952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04D341E-2843-A621-F079-F27CEE3458CE}"/>
                </a:ext>
              </a:extLst>
            </p:cNvPr>
            <p:cNvSpPr/>
            <p:nvPr/>
          </p:nvSpPr>
          <p:spPr>
            <a:xfrm>
              <a:off x="1195536" y="4635389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Display Filter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0B362AC-BAFA-A587-D9A9-5ED3CE84EA82}"/>
                </a:ext>
              </a:extLst>
            </p:cNvPr>
            <p:cNvCxnSpPr>
              <a:cxnSpLocks/>
              <a:stCxn id="13" idx="0"/>
              <a:endCxn id="28" idx="5"/>
            </p:cNvCxnSpPr>
            <p:nvPr/>
          </p:nvCxnSpPr>
          <p:spPr>
            <a:xfrm flipH="1" flipV="1">
              <a:off x="1268151" y="3785623"/>
              <a:ext cx="567847" cy="84976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AE2A20E-9D73-13FF-C221-E09E29FEC967}"/>
                </a:ext>
              </a:extLst>
            </p:cNvPr>
            <p:cNvSpPr/>
            <p:nvPr/>
          </p:nvSpPr>
          <p:spPr>
            <a:xfrm>
              <a:off x="5036776" y="4450691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Clear Filter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C49D8C-6BCF-C1D2-ED0B-610979A15842}"/>
                </a:ext>
              </a:extLst>
            </p:cNvPr>
            <p:cNvCxnSpPr>
              <a:cxnSpLocks/>
              <a:stCxn id="15" idx="0"/>
              <a:endCxn id="27" idx="3"/>
            </p:cNvCxnSpPr>
            <p:nvPr/>
          </p:nvCxnSpPr>
          <p:spPr>
            <a:xfrm flipV="1">
              <a:off x="5677238" y="3785623"/>
              <a:ext cx="991433" cy="66506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53619C-A577-D428-8CC4-93174BE51F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17699" y="4485846"/>
              <a:ext cx="1791275" cy="4308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Builds an Expression Filter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65C8191-887E-35C3-D1A8-1EC07C369F80}"/>
                </a:ext>
              </a:extLst>
            </p:cNvPr>
            <p:cNvCxnSpPr>
              <a:cxnSpLocks/>
              <a:stCxn id="17" idx="0"/>
              <a:endCxn id="39" idx="4"/>
            </p:cNvCxnSpPr>
            <p:nvPr/>
          </p:nvCxnSpPr>
          <p:spPr>
            <a:xfrm flipV="1">
              <a:off x="7213337" y="3548710"/>
              <a:ext cx="341631" cy="9371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429E7A5-77FE-D6D7-0130-6A7D87D14635}"/>
                </a:ext>
              </a:extLst>
            </p:cNvPr>
            <p:cNvSpPr/>
            <p:nvPr/>
          </p:nvSpPr>
          <p:spPr>
            <a:xfrm>
              <a:off x="6484497" y="1746322"/>
              <a:ext cx="1767068" cy="4308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Builds an Expression Filter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3700E29-323F-BAB7-4CF9-A1711295EC31}"/>
                </a:ext>
              </a:extLst>
            </p:cNvPr>
            <p:cNvCxnSpPr>
              <a:cxnSpLocks/>
              <a:stCxn id="19" idx="2"/>
              <a:endCxn id="29" idx="1"/>
            </p:cNvCxnSpPr>
            <p:nvPr/>
          </p:nvCxnSpPr>
          <p:spPr>
            <a:xfrm>
              <a:off x="7368031" y="2177209"/>
              <a:ext cx="678781" cy="140867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FC94106-5D7D-C694-5042-4B9135F2E3DA}"/>
                </a:ext>
              </a:extLst>
            </p:cNvPr>
            <p:cNvSpPr/>
            <p:nvPr/>
          </p:nvSpPr>
          <p:spPr>
            <a:xfrm>
              <a:off x="3927208" y="1844527"/>
              <a:ext cx="2384627" cy="4308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Expands/Shrink/Normalize Text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558AF5E-BDB4-15FB-70E5-1B58A3538B0D}"/>
                </a:ext>
              </a:extLst>
            </p:cNvPr>
            <p:cNvCxnSpPr>
              <a:cxnSpLocks/>
              <a:stCxn id="21" idx="2"/>
              <a:endCxn id="26" idx="0"/>
            </p:cNvCxnSpPr>
            <p:nvPr/>
          </p:nvCxnSpPr>
          <p:spPr>
            <a:xfrm>
              <a:off x="5119522" y="2275414"/>
              <a:ext cx="1458359" cy="10283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9B12DD3-6554-39A4-3089-0B15009D6BAA}"/>
                </a:ext>
              </a:extLst>
            </p:cNvPr>
            <p:cNvCxnSpPr>
              <a:cxnSpLocks/>
              <a:stCxn id="21" idx="2"/>
              <a:endCxn id="32" idx="0"/>
            </p:cNvCxnSpPr>
            <p:nvPr/>
          </p:nvCxnSpPr>
          <p:spPr>
            <a:xfrm>
              <a:off x="5119522" y="2275414"/>
              <a:ext cx="1788442" cy="10283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F2D3284-98DB-0EA8-59C3-D1D9F4CB3484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5119522" y="2275414"/>
              <a:ext cx="2106363" cy="1021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046A2C2-F40A-6242-6028-C4E9802C55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8984" y="3309261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7EF3C3D-9887-92D7-1E2D-D5E693141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56849" y="3303773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42D592F-1D3D-F988-DC14-EE4EA925F8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33222" y="357900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5FB17C-5BE1-B5ED-199D-108B2FB52C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1536" y="357900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0AC7B14-FAF5-ADF0-E355-F3A9024639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11363" y="3550432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DDBBD83-D525-1CC3-21CA-0C3E5DEA96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56631" y="331329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700E1E6-3BEE-D15E-883C-CBDB4674A8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96787" y="333234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F533F72-9EC4-42B8-89A3-DA780D585F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6932" y="3303773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5E9E1B5-5EE2-BDC2-309C-5C83490898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4853" y="329719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971387A-81B7-1D4C-580E-95F473E2F5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33936" y="3306646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954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54F0E-022E-9672-BD7E-6AE2D40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25" y="5598"/>
            <a:ext cx="7630050" cy="1140000"/>
          </a:xfrm>
        </p:spPr>
        <p:txBody>
          <a:bodyPr/>
          <a:lstStyle/>
          <a:p>
            <a:r>
              <a:rPr lang="en-CA" sz="3600" dirty="0"/>
              <a:t>Wireshark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128B0-F0EF-6E16-66E1-ACDF1D421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24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9</a:t>
            </a:fld>
            <a:endParaRPr kumimoji="0" lang="en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983769-9383-2B34-4B96-CAA9290460FB}"/>
              </a:ext>
            </a:extLst>
          </p:cNvPr>
          <p:cNvGrpSpPr/>
          <p:nvPr/>
        </p:nvGrpSpPr>
        <p:grpSpPr>
          <a:xfrm>
            <a:off x="1196912" y="1538075"/>
            <a:ext cx="7146205" cy="3353146"/>
            <a:chOff x="1196912" y="1538075"/>
            <a:chExt cx="7146205" cy="335314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480A61C-4D20-4CD1-8769-A5A196126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6912" y="1538075"/>
              <a:ext cx="5327776" cy="335314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72DD3B1-BA86-0307-5F82-99BC6923B72F}"/>
                </a:ext>
              </a:extLst>
            </p:cNvPr>
            <p:cNvSpPr/>
            <p:nvPr/>
          </p:nvSpPr>
          <p:spPr>
            <a:xfrm>
              <a:off x="7062194" y="2332828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Packet List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3852B6-2AFD-5F77-3731-75E9F1B67F2A}"/>
                </a:ext>
              </a:extLst>
            </p:cNvPr>
            <p:cNvCxnSpPr>
              <a:cxnSpLocks/>
              <a:stCxn id="9" idx="1"/>
              <a:endCxn id="11" idx="6"/>
            </p:cNvCxnSpPr>
            <p:nvPr/>
          </p:nvCxnSpPr>
          <p:spPr>
            <a:xfrm flipH="1" flipV="1">
              <a:off x="6681999" y="2438925"/>
              <a:ext cx="380195" cy="1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B66491D-C566-2F5D-5BB2-FB2C402319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39935" y="2317893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293B7E2-5658-97CE-FBF8-688AC714DBEE}"/>
                </a:ext>
              </a:extLst>
            </p:cNvPr>
            <p:cNvSpPr/>
            <p:nvPr/>
          </p:nvSpPr>
          <p:spPr>
            <a:xfrm>
              <a:off x="7062194" y="3531743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Packet Details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5BFD76-660E-6FA0-78DB-3CEEC4D6C603}"/>
                </a:ext>
              </a:extLst>
            </p:cNvPr>
            <p:cNvCxnSpPr>
              <a:cxnSpLocks/>
              <a:stCxn id="14" idx="1"/>
              <a:endCxn id="16" idx="6"/>
            </p:cNvCxnSpPr>
            <p:nvPr/>
          </p:nvCxnSpPr>
          <p:spPr>
            <a:xfrm flipH="1" flipV="1">
              <a:off x="6681999" y="3637840"/>
              <a:ext cx="380195" cy="1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F0A89F3-D01A-0D9B-BA44-B32645CF9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39935" y="3516808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8EEC770-85F1-4103-6946-C1398C4A75CD}"/>
                </a:ext>
              </a:extLst>
            </p:cNvPr>
            <p:cNvSpPr/>
            <p:nvPr/>
          </p:nvSpPr>
          <p:spPr>
            <a:xfrm>
              <a:off x="7062194" y="4329898"/>
              <a:ext cx="1280923" cy="2154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rgbClr val="415665"/>
                  </a:solidFill>
                </a:rPr>
                <a:t>Packet Bytes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EE4BF29-5324-8AA0-CBAD-7C400F876C43}"/>
                </a:ext>
              </a:extLst>
            </p:cNvPr>
            <p:cNvCxnSpPr>
              <a:cxnSpLocks/>
              <a:stCxn id="17" idx="1"/>
              <a:endCxn id="19" idx="6"/>
            </p:cNvCxnSpPr>
            <p:nvPr/>
          </p:nvCxnSpPr>
          <p:spPr>
            <a:xfrm flipH="1" flipV="1">
              <a:off x="6681999" y="4435995"/>
              <a:ext cx="380195" cy="1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31191D4-D7AD-B9D8-09F6-24892215AE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39935" y="4314963"/>
              <a:ext cx="242064" cy="242064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1566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3234403"/>
      </p:ext>
    </p:extLst>
  </p:cSld>
  <p:clrMapOvr>
    <a:masterClrMapping/>
  </p:clrMapOvr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415665"/>
      </a:dk1>
      <a:lt1>
        <a:srgbClr val="FFFFFF"/>
      </a:lt1>
      <a:dk2>
        <a:srgbClr val="0DB7C4"/>
      </a:dk2>
      <a:lt2>
        <a:srgbClr val="F6F6F6"/>
      </a:lt2>
      <a:accent1>
        <a:srgbClr val="0A95B0"/>
      </a:accent1>
      <a:accent2>
        <a:srgbClr val="A7E5E9"/>
      </a:accent2>
      <a:accent3>
        <a:srgbClr val="A9D039"/>
      </a:accent3>
      <a:accent4>
        <a:srgbClr val="FFBC00"/>
      </a:accent4>
      <a:accent5>
        <a:srgbClr val="F24745"/>
      </a:accent5>
      <a:accent6>
        <a:srgbClr val="B3B3B3"/>
      </a:accent6>
      <a:hlink>
        <a:srgbClr val="0DB7C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6368</TotalTime>
  <Words>461</Words>
  <Application>Microsoft Office PowerPoint</Application>
  <PresentationFormat>On-screen Show (16:9)</PresentationFormat>
  <Paragraphs>101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Wingdings</vt:lpstr>
      <vt:lpstr>Dosis</vt:lpstr>
      <vt:lpstr>Source Sans Pro</vt:lpstr>
      <vt:lpstr>Wingdings 2</vt:lpstr>
      <vt:lpstr>Cerimon template</vt:lpstr>
      <vt:lpstr>Networking for Software Developers</vt:lpstr>
      <vt:lpstr>Agenda</vt:lpstr>
      <vt:lpstr>Wireshark</vt:lpstr>
      <vt:lpstr>Wireshark</vt:lpstr>
      <vt:lpstr>Wireshark</vt:lpstr>
      <vt:lpstr>Wireshark Installation</vt:lpstr>
      <vt:lpstr>Wireshark Interface</vt:lpstr>
      <vt:lpstr>Wireshark Interface</vt:lpstr>
      <vt:lpstr>Wireshark Interface</vt:lpstr>
      <vt:lpstr>Wireshark Interface</vt:lpstr>
      <vt:lpstr>Wireshark Interface</vt:lpstr>
      <vt:lpstr>Wireshark Filters</vt:lpstr>
      <vt:lpstr>Wireshark Filters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Rissan Devaraja</cp:lastModifiedBy>
  <cp:revision>74</cp:revision>
  <dcterms:modified xsi:type="dcterms:W3CDTF">2024-06-04T12:53:31Z</dcterms:modified>
</cp:coreProperties>
</file>